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1" r:id="rId2"/>
    <p:sldId id="270" r:id="rId3"/>
    <p:sldId id="272" r:id="rId4"/>
    <p:sldId id="274" r:id="rId5"/>
    <p:sldId id="310" r:id="rId6"/>
    <p:sldId id="283" r:id="rId7"/>
    <p:sldId id="273" r:id="rId8"/>
    <p:sldId id="301" r:id="rId9"/>
    <p:sldId id="296" r:id="rId10"/>
    <p:sldId id="307" r:id="rId11"/>
    <p:sldId id="308" r:id="rId12"/>
    <p:sldId id="306" r:id="rId13"/>
    <p:sldId id="275" r:id="rId14"/>
    <p:sldId id="284" r:id="rId15"/>
    <p:sldId id="276" r:id="rId16"/>
    <p:sldId id="299" r:id="rId17"/>
    <p:sldId id="290" r:id="rId18"/>
    <p:sldId id="291" r:id="rId19"/>
    <p:sldId id="292" r:id="rId20"/>
    <p:sldId id="280" r:id="rId21"/>
    <p:sldId id="302" r:id="rId22"/>
    <p:sldId id="285" r:id="rId23"/>
    <p:sldId id="278" r:id="rId24"/>
    <p:sldId id="300" r:id="rId25"/>
    <p:sldId id="288" r:id="rId26"/>
    <p:sldId id="304" r:id="rId27"/>
    <p:sldId id="297" r:id="rId28"/>
    <p:sldId id="311" r:id="rId29"/>
    <p:sldId id="312" r:id="rId30"/>
    <p:sldId id="314" r:id="rId31"/>
    <p:sldId id="315" r:id="rId32"/>
    <p:sldId id="313" r:id="rId33"/>
    <p:sldId id="303" r:id="rId34"/>
    <p:sldId id="30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87979" autoAdjust="0"/>
  </p:normalViewPr>
  <p:slideViewPr>
    <p:cSldViewPr>
      <p:cViewPr varScale="1">
        <p:scale>
          <a:sx n="93" d="100"/>
          <a:sy n="93" d="100"/>
        </p:scale>
        <p:origin x="14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308C4E-9718-42AF-B42E-6F044844F3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71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>
                <a:latin typeface="Arial" panose="020B0604020202020204" pitchFamily="34" charset="0"/>
              </a:rPr>
              <a:t>Number of samples</a:t>
            </a:r>
          </a:p>
          <a:p>
            <a:pPr marL="171450" indent="-171450">
              <a:buFontTx/>
              <a:buChar char="-"/>
            </a:pPr>
            <a:r>
              <a:rPr lang="en-US" smtClean="0">
                <a:latin typeface="Arial" panose="020B0604020202020204" pitchFamily="34" charset="0"/>
              </a:rPr>
              <a:t>Max height</a:t>
            </a:r>
          </a:p>
          <a:p>
            <a:pPr marL="171450" indent="-171450">
              <a:buFontTx/>
              <a:buChar char="-"/>
            </a:pPr>
            <a:r>
              <a:rPr lang="en-US" smtClean="0">
                <a:latin typeface="Arial" panose="020B0604020202020204" pitchFamily="34" charset="0"/>
              </a:rPr>
              <a:t>Minimum height</a:t>
            </a:r>
          </a:p>
          <a:p>
            <a:pPr marL="171450" indent="-171450">
              <a:buFontTx/>
              <a:buChar char="-"/>
            </a:pPr>
            <a:r>
              <a:rPr lang="en-US" smtClean="0">
                <a:latin typeface="Arial" panose="020B0604020202020204" pitchFamily="34" charset="0"/>
              </a:rPr>
              <a:t>Height of a bounce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DD179F-D4EE-4C74-BD4F-6FE2D35ED4DD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1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- What is the models “predictive power”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68B580-709D-4513-AB40-D8FC70C92727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2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smtClean="0">
                <a:latin typeface="Arial" panose="020B0604020202020204" pitchFamily="34" charset="0"/>
              </a:rPr>
              <a:t>The problem with “disproving the null hypothesis” is that is it commonly misunderstood</a:t>
            </a:r>
          </a:p>
          <a:p>
            <a:pPr marL="171450" indent="-171450">
              <a:buFontTx/>
              <a:buChar char="-"/>
            </a:pPr>
            <a:r>
              <a:rPr lang="en-US" smtClean="0">
                <a:latin typeface="Arial" panose="020B0604020202020204" pitchFamily="34" charset="0"/>
              </a:rPr>
              <a:t>The problem with “p” values is that they are overused, especially for applied research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9FE596-F231-4EC3-AFA8-348A3726643C}" type="slidenum">
              <a:rPr lang="en-US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8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2D4CF-FDA3-4922-8408-BE177C0EB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5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6C763-62C2-4E20-8693-9B080796E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9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EBE75-ADED-4929-832B-F0CFDF093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19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219200"/>
            <a:ext cx="79248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1057C-3683-434C-A2C7-C336C3757C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5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219200"/>
            <a:ext cx="3886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771900"/>
            <a:ext cx="3886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9A7FE-3D62-4694-A761-73152E60F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3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68A4C-EFBF-47D4-B5F7-64840DDE3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5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2D6F0-DA0B-494B-ABF5-FFEB5651F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8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6C737-5C56-4F35-B8D3-A60FFA1D6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D1481-312F-4BDB-868A-9F04D878E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0B64A-EB99-4E0F-B285-F95D31D04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5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1E8DC-B27A-4197-8CD5-CC9944C05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431FA-7EA9-445E-8B6A-C061C9B6FE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8941A-A24D-4E10-9169-5E256DDD1F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2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jan.ucc.nau.edu/~rcb7/namNm15.jpg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93033A-4306-4B78-8A94-712E227BA80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uyMQ-S9jG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Model?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predictions or forecasts where we don’t have data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178050"/>
            <a:ext cx="58674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Data Fitted w/Linear Model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349"/>
            <a:ext cx="8001000" cy="485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6431973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Should be a diagonal line for normally distributed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Data Fitted with a Linear Model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6385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31973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shows the residuals are not normally distributed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Homoscedasticity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Residuals have the same normal distribution throughout the range of the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9" y="2743200"/>
            <a:ext cx="61659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4714012" y="4267201"/>
            <a:ext cx="156046" cy="1371600"/>
          </a:xfrm>
          <a:custGeom>
            <a:avLst/>
            <a:gdLst>
              <a:gd name="connsiteX0" fmla="*/ 0 w 685800"/>
              <a:gd name="connsiteY0" fmla="*/ 1278082 h 1278082"/>
              <a:gd name="connsiteX1" fmla="*/ 561109 w 685800"/>
              <a:gd name="connsiteY1" fmla="*/ 675409 h 1278082"/>
              <a:gd name="connsiteX2" fmla="*/ 685800 w 685800"/>
              <a:gd name="connsiteY2" fmla="*/ 0 h 1278082"/>
              <a:gd name="connsiteX0" fmla="*/ 124691 w 199508"/>
              <a:gd name="connsiteY0" fmla="*/ 2712027 h 2712027"/>
              <a:gd name="connsiteX1" fmla="*/ 0 w 199508"/>
              <a:gd name="connsiteY1" fmla="*/ 675409 h 2712027"/>
              <a:gd name="connsiteX2" fmla="*/ 124691 w 199508"/>
              <a:gd name="connsiteY2" fmla="*/ 0 h 2712027"/>
              <a:gd name="connsiteX0" fmla="*/ 727364 w 761360"/>
              <a:gd name="connsiteY0" fmla="*/ 2712027 h 2712027"/>
              <a:gd name="connsiteX1" fmla="*/ 0 w 761360"/>
              <a:gd name="connsiteY1" fmla="*/ 1413163 h 2712027"/>
              <a:gd name="connsiteX2" fmla="*/ 727364 w 761360"/>
              <a:gd name="connsiteY2" fmla="*/ 0 h 2712027"/>
              <a:gd name="connsiteX0" fmla="*/ 748158 w 781624"/>
              <a:gd name="connsiteY0" fmla="*/ 2826327 h 2826327"/>
              <a:gd name="connsiteX1" fmla="*/ 12 w 781624"/>
              <a:gd name="connsiteY1" fmla="*/ 1413163 h 2826327"/>
              <a:gd name="connsiteX2" fmla="*/ 727376 w 78162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124770 w 124925"/>
              <a:gd name="connsiteY0" fmla="*/ 2826327 h 2826327"/>
              <a:gd name="connsiteX1" fmla="*/ 79 w 124925"/>
              <a:gd name="connsiteY1" fmla="*/ 1433944 h 2826327"/>
              <a:gd name="connsiteX2" fmla="*/ 103988 w 124925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6" h="2826327">
                <a:moveTo>
                  <a:pt x="155921" y="2826327"/>
                </a:moveTo>
                <a:cubicBezTo>
                  <a:pt x="161116" y="1815653"/>
                  <a:pt x="3522" y="1944357"/>
                  <a:pt x="58" y="1433944"/>
                </a:cubicBezTo>
                <a:cubicBezTo>
                  <a:pt x="-3406" y="923531"/>
                  <a:pt x="150725" y="877008"/>
                  <a:pt x="13513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5943600" y="3581401"/>
            <a:ext cx="156046" cy="1371600"/>
          </a:xfrm>
          <a:custGeom>
            <a:avLst/>
            <a:gdLst>
              <a:gd name="connsiteX0" fmla="*/ 0 w 685800"/>
              <a:gd name="connsiteY0" fmla="*/ 1278082 h 1278082"/>
              <a:gd name="connsiteX1" fmla="*/ 561109 w 685800"/>
              <a:gd name="connsiteY1" fmla="*/ 675409 h 1278082"/>
              <a:gd name="connsiteX2" fmla="*/ 685800 w 685800"/>
              <a:gd name="connsiteY2" fmla="*/ 0 h 1278082"/>
              <a:gd name="connsiteX0" fmla="*/ 124691 w 199508"/>
              <a:gd name="connsiteY0" fmla="*/ 2712027 h 2712027"/>
              <a:gd name="connsiteX1" fmla="*/ 0 w 199508"/>
              <a:gd name="connsiteY1" fmla="*/ 675409 h 2712027"/>
              <a:gd name="connsiteX2" fmla="*/ 124691 w 199508"/>
              <a:gd name="connsiteY2" fmla="*/ 0 h 2712027"/>
              <a:gd name="connsiteX0" fmla="*/ 727364 w 761360"/>
              <a:gd name="connsiteY0" fmla="*/ 2712027 h 2712027"/>
              <a:gd name="connsiteX1" fmla="*/ 0 w 761360"/>
              <a:gd name="connsiteY1" fmla="*/ 1413163 h 2712027"/>
              <a:gd name="connsiteX2" fmla="*/ 727364 w 761360"/>
              <a:gd name="connsiteY2" fmla="*/ 0 h 2712027"/>
              <a:gd name="connsiteX0" fmla="*/ 748158 w 781624"/>
              <a:gd name="connsiteY0" fmla="*/ 2826327 h 2826327"/>
              <a:gd name="connsiteX1" fmla="*/ 12 w 781624"/>
              <a:gd name="connsiteY1" fmla="*/ 1413163 h 2826327"/>
              <a:gd name="connsiteX2" fmla="*/ 727376 w 78162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124770 w 124925"/>
              <a:gd name="connsiteY0" fmla="*/ 2826327 h 2826327"/>
              <a:gd name="connsiteX1" fmla="*/ 79 w 124925"/>
              <a:gd name="connsiteY1" fmla="*/ 1433944 h 2826327"/>
              <a:gd name="connsiteX2" fmla="*/ 103988 w 124925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6" h="2826327">
                <a:moveTo>
                  <a:pt x="155921" y="2826327"/>
                </a:moveTo>
                <a:cubicBezTo>
                  <a:pt x="161116" y="1815653"/>
                  <a:pt x="3522" y="1944357"/>
                  <a:pt x="58" y="1433944"/>
                </a:cubicBezTo>
                <a:cubicBezTo>
                  <a:pt x="-3406" y="923531"/>
                  <a:pt x="150725" y="877008"/>
                  <a:pt x="13513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3733800" y="4914900"/>
            <a:ext cx="156046" cy="1371600"/>
          </a:xfrm>
          <a:custGeom>
            <a:avLst/>
            <a:gdLst>
              <a:gd name="connsiteX0" fmla="*/ 0 w 685800"/>
              <a:gd name="connsiteY0" fmla="*/ 1278082 h 1278082"/>
              <a:gd name="connsiteX1" fmla="*/ 561109 w 685800"/>
              <a:gd name="connsiteY1" fmla="*/ 675409 h 1278082"/>
              <a:gd name="connsiteX2" fmla="*/ 685800 w 685800"/>
              <a:gd name="connsiteY2" fmla="*/ 0 h 1278082"/>
              <a:gd name="connsiteX0" fmla="*/ 124691 w 199508"/>
              <a:gd name="connsiteY0" fmla="*/ 2712027 h 2712027"/>
              <a:gd name="connsiteX1" fmla="*/ 0 w 199508"/>
              <a:gd name="connsiteY1" fmla="*/ 675409 h 2712027"/>
              <a:gd name="connsiteX2" fmla="*/ 124691 w 199508"/>
              <a:gd name="connsiteY2" fmla="*/ 0 h 2712027"/>
              <a:gd name="connsiteX0" fmla="*/ 727364 w 761360"/>
              <a:gd name="connsiteY0" fmla="*/ 2712027 h 2712027"/>
              <a:gd name="connsiteX1" fmla="*/ 0 w 761360"/>
              <a:gd name="connsiteY1" fmla="*/ 1413163 h 2712027"/>
              <a:gd name="connsiteX2" fmla="*/ 727364 w 761360"/>
              <a:gd name="connsiteY2" fmla="*/ 0 h 2712027"/>
              <a:gd name="connsiteX0" fmla="*/ 748158 w 781624"/>
              <a:gd name="connsiteY0" fmla="*/ 2826327 h 2826327"/>
              <a:gd name="connsiteX1" fmla="*/ 12 w 781624"/>
              <a:gd name="connsiteY1" fmla="*/ 1413163 h 2826327"/>
              <a:gd name="connsiteX2" fmla="*/ 727376 w 78162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124770 w 124925"/>
              <a:gd name="connsiteY0" fmla="*/ 2826327 h 2826327"/>
              <a:gd name="connsiteX1" fmla="*/ 79 w 124925"/>
              <a:gd name="connsiteY1" fmla="*/ 1433944 h 2826327"/>
              <a:gd name="connsiteX2" fmla="*/ 103988 w 124925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6" h="2826327">
                <a:moveTo>
                  <a:pt x="155921" y="2826327"/>
                </a:moveTo>
                <a:cubicBezTo>
                  <a:pt x="161116" y="1815653"/>
                  <a:pt x="3522" y="1944357"/>
                  <a:pt x="58" y="1433944"/>
                </a:cubicBezTo>
                <a:cubicBezTo>
                  <a:pt x="-3406" y="923531"/>
                  <a:pt x="150725" y="877008"/>
                  <a:pt x="13513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Ordinary Least Squares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066800" y="1066800"/>
            <a:ext cx="8229600" cy="5257800"/>
          </a:xfrm>
          <a:blipFill rotWithShape="1">
            <a:blip r:embed="rId2"/>
            <a:stretch>
              <a:fillRect l="-1630" t="-1506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Regression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92" t="-1599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362200"/>
            <a:ext cx="4929187" cy="443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0" y="2743200"/>
            <a:ext cx="728661" cy="369332"/>
          </a:xfrm>
          <a:prstGeom prst="rect">
            <a:avLst/>
          </a:prstGeom>
          <a:blipFill rotWithShape="1">
            <a:blip r:embed="rId4"/>
            <a:stretch>
              <a:fillRect b="-65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029575" y="3149600"/>
            <a:ext cx="0" cy="596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64879" y="3746820"/>
            <a:ext cx="728661" cy="369332"/>
          </a:xfrm>
          <a:prstGeom prst="rect">
            <a:avLst/>
          </a:prstGeom>
          <a:blipFill rotWithShape="1">
            <a:blip r:embed="rId5"/>
            <a:stretch>
              <a:fillRect t="-5000" r="-25833" b="-8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sp>
        <p:nvSpPr>
          <p:cNvPr id="13320" name="TextBox 14"/>
          <p:cNvSpPr txBox="1">
            <a:spLocks noChangeArrowheads="1"/>
          </p:cNvSpPr>
          <p:nvPr/>
        </p:nvSpPr>
        <p:spPr bwMode="auto">
          <a:xfrm>
            <a:off x="5791200" y="296545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Residual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73875" y="3149600"/>
            <a:ext cx="1109663" cy="29845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200" y="2965575"/>
            <a:ext cx="1563633" cy="84875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Estimation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93950"/>
            <a:ext cx="4929188" cy="443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876800" y="43434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19175" y="4158734"/>
            <a:ext cx="382604" cy="369332"/>
          </a:xfrm>
          <a:prstGeom prst="rect">
            <a:avLst/>
          </a:prstGeom>
          <a:blipFill rotWithShape="1">
            <a:blip r:embed="rId4"/>
            <a:stretch>
              <a:fillRect b="-65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0" y="2743200"/>
            <a:ext cx="728661" cy="369332"/>
          </a:xfrm>
          <a:prstGeom prst="rect">
            <a:avLst/>
          </a:prstGeom>
          <a:blipFill rotWithShape="1">
            <a:blip r:embed="rId5"/>
            <a:stretch>
              <a:fillRect b="-65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723063" y="2743200"/>
            <a:ext cx="0" cy="3205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14298" y="5925708"/>
            <a:ext cx="382604" cy="369332"/>
          </a:xfrm>
          <a:prstGeom prst="rect">
            <a:avLst/>
          </a:prstGeom>
          <a:blipFill rotWithShape="1">
            <a:blip r:embed="rId6"/>
            <a:stretch>
              <a:fillRect r="-2419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029575" y="3149600"/>
            <a:ext cx="0" cy="1193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723063" y="3149600"/>
            <a:ext cx="13065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Evaluate the Model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92" t="-1599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“Goodness of fit”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92" t="-1599" r="-3923" b="-6027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783513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6038"/>
            <a:ext cx="7783513" cy="538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Regression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924800" cy="522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8010525" y="6521450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Model?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620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400800"/>
            <a:ext cx="599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Anscombe's</a:t>
            </a:r>
            <a:r>
              <a:rPr lang="en-US" dirty="0"/>
              <a:t> </a:t>
            </a:r>
            <a:r>
              <a:rPr lang="en-US" dirty="0" smtClean="0"/>
              <a:t>quartet, nearly identical descriptive statistics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Approaches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smtClean="0"/>
              <a:t>Hypothesis Testing</a:t>
            </a:r>
          </a:p>
          <a:p>
            <a:pPr lvl="1"/>
            <a:r>
              <a:rPr lang="en-US" smtClean="0"/>
              <a:t>Is a hypothesis supported or not?</a:t>
            </a:r>
          </a:p>
          <a:p>
            <a:pPr lvl="1"/>
            <a:r>
              <a:rPr lang="en-US" smtClean="0"/>
              <a:t>What is the chance that what we are seeing is random?</a:t>
            </a:r>
          </a:p>
          <a:p>
            <a:r>
              <a:rPr lang="en-US" smtClean="0"/>
              <a:t>Which is the best model?</a:t>
            </a:r>
          </a:p>
          <a:p>
            <a:pPr lvl="1"/>
            <a:r>
              <a:rPr lang="en-US" smtClean="0"/>
              <a:t>Assumes the hypothesis is true (implied)</a:t>
            </a:r>
          </a:p>
          <a:p>
            <a:pPr lvl="1"/>
            <a:r>
              <a:rPr lang="en-US" smtClean="0"/>
              <a:t>Model may or may not support the hypothesis	</a:t>
            </a:r>
          </a:p>
          <a:p>
            <a:r>
              <a:rPr lang="en-US" smtClean="0"/>
              <a:t>Data mining</a:t>
            </a:r>
          </a:p>
          <a:p>
            <a:pPr lvl="1"/>
            <a:r>
              <a:rPr lang="en-US" smtClean="0"/>
              <a:t>Discouraged in spatial modeling</a:t>
            </a:r>
          </a:p>
          <a:p>
            <a:pPr lvl="1"/>
            <a:r>
              <a:rPr lang="en-US" smtClean="0"/>
              <a:t>Can lead to erroneous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Significance (p-value)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smtClean="0"/>
              <a:t>H0 – Null hypothesis (flat line)</a:t>
            </a:r>
          </a:p>
          <a:p>
            <a:r>
              <a:rPr lang="en-US" smtClean="0"/>
              <a:t>Hypothesis – regression line not flat</a:t>
            </a:r>
          </a:p>
          <a:p>
            <a:r>
              <a:rPr lang="en-US" smtClean="0"/>
              <a:t>The smaller the p-value, the more evidence we have against H0 </a:t>
            </a:r>
          </a:p>
          <a:p>
            <a:pPr lvl="1"/>
            <a:r>
              <a:rPr lang="en-US" smtClean="0"/>
              <a:t>Our hypothesis is probably true</a:t>
            </a:r>
          </a:p>
          <a:p>
            <a:r>
              <a:rPr lang="en-US" smtClean="0"/>
              <a:t>It is also a measure of how likely we are to get a certain sample result or a result “more extreme,” assuming H0 is true</a:t>
            </a:r>
          </a:p>
          <a:p>
            <a:r>
              <a:rPr lang="en-US" smtClean="0"/>
              <a:t>The chance the relationship is random</a:t>
            </a:r>
          </a:p>
          <a:p>
            <a:pPr lvl="1"/>
            <a:endParaRPr lang="en-US" smtClean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066800" y="6467475"/>
            <a:ext cx="6092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http://www.childrensmercy.org/stats/definitions/pvalue.htm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Confidence Intervals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95 percent of the time, values will fall within a 95% confidence interval</a:t>
            </a:r>
          </a:p>
          <a:p>
            <a:r>
              <a:rPr lang="en-US" smtClean="0"/>
              <a:t>Methods:</a:t>
            </a:r>
          </a:p>
          <a:p>
            <a:pPr lvl="1"/>
            <a:r>
              <a:rPr lang="en-US" smtClean="0"/>
              <a:t>Moments (mean, variance)</a:t>
            </a:r>
          </a:p>
          <a:p>
            <a:pPr lvl="1"/>
            <a:r>
              <a:rPr lang="en-US" smtClean="0"/>
              <a:t>Likelihood</a:t>
            </a:r>
          </a:p>
          <a:p>
            <a:pPr lvl="1"/>
            <a:r>
              <a:rPr lang="en-US" smtClean="0"/>
              <a:t>Significance tests (p-values)</a:t>
            </a:r>
          </a:p>
          <a:p>
            <a:pPr lvl="1"/>
            <a:r>
              <a:rPr lang="en-US" smtClean="0"/>
              <a:t>Bootstrapping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Evaluation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 smtClean="0"/>
              <a:t>Parameter sensitivity</a:t>
            </a:r>
          </a:p>
          <a:p>
            <a:r>
              <a:rPr lang="en-US" dirty="0" smtClean="0"/>
              <a:t>Ground </a:t>
            </a:r>
            <a:r>
              <a:rPr lang="en-US" dirty="0" err="1" smtClean="0"/>
              <a:t>truthing</a:t>
            </a:r>
            <a:endParaRPr lang="en-US" dirty="0" smtClean="0"/>
          </a:p>
          <a:p>
            <a:r>
              <a:rPr lang="en-US" dirty="0" smtClean="0"/>
              <a:t>Uncertainty in data AND predictors</a:t>
            </a:r>
          </a:p>
          <a:p>
            <a:pPr lvl="1"/>
            <a:r>
              <a:rPr lang="en-US" dirty="0" smtClean="0"/>
              <a:t>Spatial</a:t>
            </a:r>
          </a:p>
          <a:p>
            <a:pPr lvl="1"/>
            <a:r>
              <a:rPr lang="en-US" dirty="0" smtClean="0"/>
              <a:t>Temporal</a:t>
            </a:r>
          </a:p>
          <a:p>
            <a:pPr lvl="1"/>
            <a:r>
              <a:rPr lang="en-US" dirty="0" smtClean="0"/>
              <a:t>Attributes/Measurements</a:t>
            </a:r>
          </a:p>
          <a:p>
            <a:r>
              <a:rPr lang="en-US" dirty="0" smtClean="0"/>
              <a:t>Alternative models</a:t>
            </a:r>
          </a:p>
          <a:p>
            <a:r>
              <a:rPr lang="en-US" dirty="0" smtClean="0"/>
              <a:t>Alternative parameters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Evaluation?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6415088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990600"/>
            <a:ext cx="7924800" cy="5638800"/>
          </a:xfrm>
        </p:spPr>
        <p:txBody>
          <a:bodyPr/>
          <a:lstStyle/>
          <a:p>
            <a:r>
              <a:rPr lang="en-US" dirty="0" smtClean="0"/>
              <a:t>Domain/scope </a:t>
            </a:r>
            <a:r>
              <a:rPr lang="en-US" dirty="0"/>
              <a:t>is well defined</a:t>
            </a:r>
          </a:p>
          <a:p>
            <a:r>
              <a:rPr lang="en-US" dirty="0" smtClean="0"/>
              <a:t>Data is well understood</a:t>
            </a:r>
          </a:p>
          <a:p>
            <a:r>
              <a:rPr lang="en-US" dirty="0" smtClean="0"/>
              <a:t>Uncertainty is documented</a:t>
            </a:r>
          </a:p>
          <a:p>
            <a:r>
              <a:rPr lang="en-US" dirty="0" smtClean="0"/>
              <a:t>Model can be tied to phenomenon</a:t>
            </a:r>
          </a:p>
          <a:p>
            <a:r>
              <a:rPr lang="en-US" dirty="0" smtClean="0"/>
              <a:t>Model validated against other data</a:t>
            </a:r>
          </a:p>
          <a:p>
            <a:r>
              <a:rPr lang="en-US" dirty="0" smtClean="0"/>
              <a:t>Sensitivity testing completed</a:t>
            </a:r>
          </a:p>
          <a:p>
            <a:r>
              <a:rPr lang="en-US" dirty="0" smtClean="0"/>
              <a:t>Conclusions are within the domain/scope or are “possibilities”</a:t>
            </a:r>
          </a:p>
          <a:p>
            <a:r>
              <a:rPr lang="en-US" dirty="0" err="1" smtClean="0"/>
              <a:t>See:</a:t>
            </a:r>
            <a:r>
              <a:rPr lang="en-US" dirty="0" err="1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://www.youtube.com/watch?v=HuyMQ-S9jGs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29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Process II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362200" y="18288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Investigate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2362200" y="49530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Find Data </a:t>
            </a:r>
          </a:p>
        </p:txBody>
      </p:sp>
      <p:sp>
        <p:nvSpPr>
          <p:cNvPr id="25605" name="TextBox 18"/>
          <p:cNvSpPr txBox="1">
            <a:spLocks noChangeArrowheads="1"/>
          </p:cNvSpPr>
          <p:nvPr/>
        </p:nvSpPr>
        <p:spPr bwMode="auto">
          <a:xfrm>
            <a:off x="5486400" y="1828800"/>
            <a:ext cx="1828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Select</a:t>
            </a:r>
          </a:p>
          <a:p>
            <a:pPr algn="ctr" eaLnBrk="1" hangingPunct="1"/>
            <a:r>
              <a:rPr lang="en-US"/>
              <a:t>Model</a:t>
            </a:r>
          </a:p>
        </p:txBody>
      </p:sp>
      <p:cxnSp>
        <p:nvCxnSpPr>
          <p:cNvPr id="11" name="Straight Arrow Connector 10"/>
          <p:cNvCxnSpPr>
            <a:stCxn id="25603" idx="2"/>
            <a:endCxn id="25604" idx="0"/>
          </p:cNvCxnSpPr>
          <p:nvPr/>
        </p:nvCxnSpPr>
        <p:spPr>
          <a:xfrm>
            <a:off x="3276600" y="2286000"/>
            <a:ext cx="0" cy="26670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TextBox 40"/>
          <p:cNvSpPr txBox="1">
            <a:spLocks noChangeArrowheads="1"/>
          </p:cNvSpPr>
          <p:nvPr/>
        </p:nvSpPr>
        <p:spPr bwMode="auto">
          <a:xfrm>
            <a:off x="5486400" y="41148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Evaluate the Model </a:t>
            </a:r>
          </a:p>
        </p:txBody>
      </p:sp>
      <p:cxnSp>
        <p:nvCxnSpPr>
          <p:cNvPr id="13" name="Straight Arrow Connector 12"/>
          <p:cNvCxnSpPr>
            <a:stCxn id="25605" idx="2"/>
            <a:endCxn id="25612" idx="0"/>
          </p:cNvCxnSpPr>
          <p:nvPr/>
        </p:nvCxnSpPr>
        <p:spPr>
          <a:xfrm>
            <a:off x="6400800" y="2514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25610" idx="3"/>
            <a:endCxn id="25605" idx="0"/>
          </p:cNvCxnSpPr>
          <p:nvPr/>
        </p:nvCxnSpPr>
        <p:spPr>
          <a:xfrm flipV="1">
            <a:off x="4191000" y="1828800"/>
            <a:ext cx="2209800" cy="4267200"/>
          </a:xfrm>
          <a:prstGeom prst="bentConnector4">
            <a:avLst>
              <a:gd name="adj1" fmla="val 29310"/>
              <a:gd name="adj2" fmla="val 105357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Box 8"/>
          <p:cNvSpPr txBox="1">
            <a:spLocks noChangeArrowheads="1"/>
          </p:cNvSpPr>
          <p:nvPr/>
        </p:nvSpPr>
        <p:spPr bwMode="auto">
          <a:xfrm>
            <a:off x="2362200" y="58674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Qualify Data</a:t>
            </a:r>
          </a:p>
        </p:txBody>
      </p:sp>
      <p:cxnSp>
        <p:nvCxnSpPr>
          <p:cNvPr id="16" name="Straight Arrow Connector 15"/>
          <p:cNvCxnSpPr>
            <a:stCxn id="25604" idx="2"/>
            <a:endCxn id="25610" idx="0"/>
          </p:cNvCxnSpPr>
          <p:nvPr/>
        </p:nvCxnSpPr>
        <p:spPr>
          <a:xfrm>
            <a:off x="3276600" y="54102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TextBox 18"/>
          <p:cNvSpPr txBox="1">
            <a:spLocks noChangeArrowheads="1"/>
          </p:cNvSpPr>
          <p:nvPr/>
        </p:nvSpPr>
        <p:spPr bwMode="auto">
          <a:xfrm>
            <a:off x="5486400" y="29718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Estimate</a:t>
            </a:r>
          </a:p>
          <a:p>
            <a:pPr algn="ctr" eaLnBrk="1" hangingPunct="1"/>
            <a:r>
              <a:rPr lang="en-US"/>
              <a:t>Parameters </a:t>
            </a:r>
          </a:p>
        </p:txBody>
      </p:sp>
      <p:cxnSp>
        <p:nvCxnSpPr>
          <p:cNvPr id="18" name="Straight Arrow Connector 17"/>
          <p:cNvCxnSpPr>
            <a:stCxn id="25612" idx="2"/>
            <a:endCxn id="25607" idx="0"/>
          </p:cNvCxnSpPr>
          <p:nvPr/>
        </p:nvCxnSpPr>
        <p:spPr>
          <a:xfrm>
            <a:off x="6400800" y="35814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TextBox 40"/>
          <p:cNvSpPr txBox="1">
            <a:spLocks noChangeArrowheads="1"/>
          </p:cNvSpPr>
          <p:nvPr/>
        </p:nvSpPr>
        <p:spPr bwMode="auto">
          <a:xfrm>
            <a:off x="5486400" y="53340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Publish Results</a:t>
            </a:r>
          </a:p>
        </p:txBody>
      </p:sp>
      <p:cxnSp>
        <p:nvCxnSpPr>
          <p:cNvPr id="20" name="Straight Arrow Connector 19"/>
          <p:cNvCxnSpPr>
            <a:stCxn id="25607" idx="2"/>
            <a:endCxn id="25614" idx="0"/>
          </p:cNvCxnSpPr>
          <p:nvPr/>
        </p:nvCxnSpPr>
        <p:spPr>
          <a:xfrm>
            <a:off x="6400800" y="47244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Model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Trend (correlation)</a:t>
            </a:r>
          </a:p>
          <a:p>
            <a:pPr lvl="1"/>
            <a:r>
              <a:rPr lang="en-US" dirty="0" smtClean="0"/>
              <a:t>We have just been talking about these</a:t>
            </a:r>
          </a:p>
          <a:p>
            <a:r>
              <a:rPr lang="en-US" dirty="0" smtClean="0"/>
              <a:t>Random</a:t>
            </a:r>
          </a:p>
          <a:p>
            <a:pPr lvl="1"/>
            <a:r>
              <a:rPr lang="en-US" dirty="0" smtClean="0"/>
              <a:t>“Noise” that is truly random or an effect on our data we do not understand (or are ignoring)</a:t>
            </a:r>
          </a:p>
          <a:p>
            <a:r>
              <a:rPr lang="en-US" dirty="0" smtClean="0"/>
              <a:t>Auto-correlated</a:t>
            </a:r>
          </a:p>
          <a:p>
            <a:pPr lvl="1"/>
            <a:r>
              <a:rPr lang="en-US" dirty="0" smtClean="0"/>
              <a:t>Values that are correlated with themselves in space and/or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Law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/>
              <a:t>Everything is related to everything else, but near things are more related than distant things</a:t>
            </a:r>
            <a:r>
              <a:rPr lang="en-US" dirty="0" smtClean="0"/>
              <a:t>.“</a:t>
            </a:r>
          </a:p>
          <a:p>
            <a:pPr lvl="1"/>
            <a:r>
              <a:rPr lang="en-US" dirty="0"/>
              <a:t>Geographer Waldo Tobler (</a:t>
            </a:r>
            <a:r>
              <a:rPr lang="en-US" dirty="0" smtClean="0"/>
              <a:t>1930-)</a:t>
            </a:r>
          </a:p>
          <a:p>
            <a:r>
              <a:rPr lang="en-US" dirty="0" smtClean="0"/>
              <a:t>In our data, we may see patterns of spatial autocorrelation.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5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 Process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362200" y="18288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Observe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362200" y="2819400"/>
            <a:ext cx="1828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Define Theory/</a:t>
            </a:r>
          </a:p>
          <a:p>
            <a:pPr algn="ctr" eaLnBrk="1" hangingPunct="1"/>
            <a:r>
              <a:rPr lang="en-US"/>
              <a:t>Type of Model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2362200" y="3886200"/>
            <a:ext cx="1828800" cy="671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Design</a:t>
            </a:r>
          </a:p>
          <a:p>
            <a:pPr algn="ctr" eaLnBrk="1" hangingPunct="1"/>
            <a:r>
              <a:rPr lang="en-US"/>
              <a:t>Experiment </a:t>
            </a: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2362200" y="49530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Collect Data </a:t>
            </a:r>
          </a:p>
        </p:txBody>
      </p:sp>
      <p:sp>
        <p:nvSpPr>
          <p:cNvPr id="4103" name="TextBox 18"/>
          <p:cNvSpPr txBox="1">
            <a:spLocks noChangeArrowheads="1"/>
          </p:cNvSpPr>
          <p:nvPr/>
        </p:nvSpPr>
        <p:spPr bwMode="auto">
          <a:xfrm>
            <a:off x="5486400" y="1828800"/>
            <a:ext cx="1828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Select</a:t>
            </a:r>
          </a:p>
          <a:p>
            <a:pPr algn="ctr" eaLnBrk="1" hangingPunct="1"/>
            <a:r>
              <a:rPr lang="en-US"/>
              <a:t>Model</a:t>
            </a:r>
          </a:p>
        </p:txBody>
      </p:sp>
      <p:cxnSp>
        <p:nvCxnSpPr>
          <p:cNvPr id="31" name="Straight Arrow Connector 30"/>
          <p:cNvCxnSpPr>
            <a:stCxn id="4101" idx="2"/>
            <a:endCxn id="4102" idx="0"/>
          </p:cNvCxnSpPr>
          <p:nvPr/>
        </p:nvCxnSpPr>
        <p:spPr>
          <a:xfrm>
            <a:off x="3276600" y="4557713"/>
            <a:ext cx="0" cy="39528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100" idx="2"/>
            <a:endCxn id="4101" idx="0"/>
          </p:cNvCxnSpPr>
          <p:nvPr/>
        </p:nvCxnSpPr>
        <p:spPr>
          <a:xfrm>
            <a:off x="3276600" y="35052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099" idx="2"/>
            <a:endCxn id="4100" idx="0"/>
          </p:cNvCxnSpPr>
          <p:nvPr/>
        </p:nvCxnSpPr>
        <p:spPr>
          <a:xfrm>
            <a:off x="3276600" y="22860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TextBox 40"/>
          <p:cNvSpPr txBox="1">
            <a:spLocks noChangeArrowheads="1"/>
          </p:cNvSpPr>
          <p:nvPr/>
        </p:nvSpPr>
        <p:spPr bwMode="auto">
          <a:xfrm>
            <a:off x="5486400" y="41148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Evaluate the Model </a:t>
            </a:r>
          </a:p>
        </p:txBody>
      </p:sp>
      <p:cxnSp>
        <p:nvCxnSpPr>
          <p:cNvPr id="42" name="Straight Arrow Connector 41"/>
          <p:cNvCxnSpPr>
            <a:stCxn id="4103" idx="2"/>
            <a:endCxn id="4112" idx="0"/>
          </p:cNvCxnSpPr>
          <p:nvPr/>
        </p:nvCxnSpPr>
        <p:spPr>
          <a:xfrm>
            <a:off x="6400800" y="2514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4110" idx="3"/>
            <a:endCxn id="4103" idx="0"/>
          </p:cNvCxnSpPr>
          <p:nvPr/>
        </p:nvCxnSpPr>
        <p:spPr>
          <a:xfrm flipV="1">
            <a:off x="4191000" y="1828800"/>
            <a:ext cx="2209800" cy="4267200"/>
          </a:xfrm>
          <a:prstGeom prst="bentConnector4">
            <a:avLst>
              <a:gd name="adj1" fmla="val 29310"/>
              <a:gd name="adj2" fmla="val 105357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TextBox 8"/>
          <p:cNvSpPr txBox="1">
            <a:spLocks noChangeArrowheads="1"/>
          </p:cNvSpPr>
          <p:nvPr/>
        </p:nvSpPr>
        <p:spPr bwMode="auto">
          <a:xfrm>
            <a:off x="2362200" y="58674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Qualify Data</a:t>
            </a:r>
          </a:p>
        </p:txBody>
      </p:sp>
      <p:cxnSp>
        <p:nvCxnSpPr>
          <p:cNvPr id="26" name="Straight Arrow Connector 25"/>
          <p:cNvCxnSpPr>
            <a:stCxn id="4102" idx="2"/>
            <a:endCxn id="4110" idx="0"/>
          </p:cNvCxnSpPr>
          <p:nvPr/>
        </p:nvCxnSpPr>
        <p:spPr>
          <a:xfrm>
            <a:off x="3276600" y="54102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TextBox 18"/>
          <p:cNvSpPr txBox="1">
            <a:spLocks noChangeArrowheads="1"/>
          </p:cNvSpPr>
          <p:nvPr/>
        </p:nvSpPr>
        <p:spPr bwMode="auto">
          <a:xfrm>
            <a:off x="5486400" y="29718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Estimate</a:t>
            </a:r>
          </a:p>
          <a:p>
            <a:pPr algn="ctr" eaLnBrk="1" hangingPunct="1"/>
            <a:r>
              <a:rPr lang="en-US"/>
              <a:t>Parameters </a:t>
            </a:r>
          </a:p>
        </p:txBody>
      </p:sp>
      <p:cxnSp>
        <p:nvCxnSpPr>
          <p:cNvPr id="44" name="Straight Arrow Connector 43"/>
          <p:cNvCxnSpPr>
            <a:stCxn id="4112" idx="2"/>
            <a:endCxn id="4107" idx="0"/>
          </p:cNvCxnSpPr>
          <p:nvPr/>
        </p:nvCxnSpPr>
        <p:spPr>
          <a:xfrm>
            <a:off x="6400800" y="35814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40"/>
          <p:cNvSpPr txBox="1">
            <a:spLocks noChangeArrowheads="1"/>
          </p:cNvSpPr>
          <p:nvPr/>
        </p:nvSpPr>
        <p:spPr bwMode="auto">
          <a:xfrm>
            <a:off x="5486400" y="53340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Publish Results</a:t>
            </a:r>
          </a:p>
        </p:txBody>
      </p:sp>
      <p:cxnSp>
        <p:nvCxnSpPr>
          <p:cNvPr id="49" name="Straight Arrow Connector 48"/>
          <p:cNvCxnSpPr>
            <a:stCxn id="4107" idx="2"/>
            <a:endCxn id="4114" idx="0"/>
          </p:cNvCxnSpPr>
          <p:nvPr/>
        </p:nvCxnSpPr>
        <p:spPr>
          <a:xfrm>
            <a:off x="6400800" y="47244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Auto-Correlation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Moran’s I – most common measure</a:t>
            </a:r>
          </a:p>
          <a:p>
            <a:pPr lvl="1"/>
            <a:r>
              <a:rPr lang="en-US" dirty="0" smtClean="0"/>
              <a:t>1 = perfect correlation</a:t>
            </a:r>
          </a:p>
          <a:p>
            <a:pPr lvl="1"/>
            <a:r>
              <a:rPr lang="en-US" dirty="0" smtClean="0"/>
              <a:t>0 = zero correlation</a:t>
            </a:r>
          </a:p>
          <a:p>
            <a:pPr lvl="1"/>
            <a:r>
              <a:rPr lang="en-US" dirty="0" smtClean="0"/>
              <a:t>-1 = negative correlation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505200"/>
            <a:ext cx="7648575" cy="293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4298" y="6515172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https://docs.aurin.org.au</a:t>
            </a:r>
          </a:p>
        </p:txBody>
      </p:sp>
    </p:spTree>
    <p:extLst>
      <p:ext uri="{BB962C8B-B14F-4D97-AF65-F5344CB8AC3E}">
        <p14:creationId xmlns:p14="http://schemas.microsoft.com/office/powerpoint/2010/main" val="39143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Patches of Aspen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05000"/>
            <a:ext cx="81153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6478729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http://www.shutterstock.com/</a:t>
            </a:r>
          </a:p>
        </p:txBody>
      </p:sp>
    </p:spTree>
    <p:extLst>
      <p:ext uri="{BB962C8B-B14F-4D97-AF65-F5344CB8AC3E}">
        <p14:creationId xmlns:p14="http://schemas.microsoft.com/office/powerpoint/2010/main" val="10472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Process of Correlation Modeling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trends that can be correlated with a known data set.</a:t>
            </a:r>
          </a:p>
          <a:p>
            <a:pPr lvl="1"/>
            <a:r>
              <a:rPr lang="en-US" dirty="0" smtClean="0"/>
              <a:t>Model and remove them.</a:t>
            </a:r>
          </a:p>
          <a:p>
            <a:r>
              <a:rPr lang="en-US" dirty="0" smtClean="0"/>
              <a:t>Find any auto-correlation.</a:t>
            </a:r>
          </a:p>
          <a:p>
            <a:pPr lvl="1"/>
            <a:r>
              <a:rPr lang="en-US" dirty="0" smtClean="0"/>
              <a:t>Model and remove it?</a:t>
            </a:r>
          </a:p>
          <a:p>
            <a:r>
              <a:rPr lang="en-US" dirty="0" smtClean="0"/>
              <a:t>What is left is the residuals (i.e. noise, error, random effect).</a:t>
            </a:r>
          </a:p>
          <a:p>
            <a:pPr lvl="1"/>
            <a:r>
              <a:rPr lang="en-US" dirty="0" smtClean="0"/>
              <a:t>Characterize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Papers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56388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Goal</a:t>
            </a:r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Area of interest</a:t>
            </a:r>
          </a:p>
          <a:p>
            <a:pPr lvl="1"/>
            <a:r>
              <a:rPr lang="en-US" dirty="0" smtClean="0"/>
              <a:t>Data “sources”</a:t>
            </a:r>
          </a:p>
          <a:p>
            <a:pPr lvl="1"/>
            <a:r>
              <a:rPr lang="en-US" dirty="0" smtClean="0"/>
              <a:t>Modeling approaches</a:t>
            </a:r>
          </a:p>
          <a:p>
            <a:pPr lvl="1"/>
            <a:r>
              <a:rPr lang="en-US" dirty="0" smtClean="0"/>
              <a:t>Evaluation methods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Figures</a:t>
            </a:r>
          </a:p>
          <a:p>
            <a:pPr lvl="1"/>
            <a:r>
              <a:rPr lang="en-US" dirty="0"/>
              <a:t>Tables</a:t>
            </a:r>
          </a:p>
          <a:p>
            <a:pPr lvl="1"/>
            <a:r>
              <a:rPr lang="en-US" dirty="0"/>
              <a:t>Summary results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What did you find?</a:t>
            </a:r>
          </a:p>
          <a:p>
            <a:pPr lvl="1"/>
            <a:r>
              <a:rPr lang="en-US" dirty="0" smtClean="0"/>
              <a:t>Broader impacts</a:t>
            </a:r>
          </a:p>
          <a:p>
            <a:pPr lvl="1"/>
            <a:r>
              <a:rPr lang="en-US" dirty="0" smtClean="0"/>
              <a:t>Related results</a:t>
            </a:r>
          </a:p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Next steps</a:t>
            </a:r>
          </a:p>
          <a:p>
            <a:r>
              <a:rPr lang="en-US" dirty="0" smtClean="0"/>
              <a:t>Acknowledgements</a:t>
            </a:r>
          </a:p>
          <a:p>
            <a:pPr lvl="1"/>
            <a:r>
              <a:rPr lang="en-US" dirty="0" smtClean="0"/>
              <a:t>Who helped?</a:t>
            </a:r>
          </a:p>
          <a:p>
            <a:r>
              <a:rPr lang="en-US" dirty="0" smtClean="0"/>
              <a:t>References</a:t>
            </a:r>
          </a:p>
          <a:p>
            <a:pPr lvl="1"/>
            <a:r>
              <a:rPr lang="en-US" smtClean="0"/>
              <a:t>Include long URLs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66799" y="233363"/>
            <a:ext cx="8060933" cy="1143000"/>
          </a:xfrm>
        </p:spPr>
        <p:txBody>
          <a:bodyPr/>
          <a:lstStyle/>
          <a:p>
            <a:r>
              <a:rPr lang="en-US" dirty="0" smtClean="0"/>
              <a:t>Definitions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2999" y="1371600"/>
            <a:ext cx="3795321" cy="762000"/>
          </a:xfrm>
        </p:spPr>
        <p:txBody>
          <a:bodyPr/>
          <a:lstStyle/>
          <a:p>
            <a:r>
              <a:rPr lang="en-US" dirty="0"/>
              <a:t>Horizontal axis: Used to create </a:t>
            </a:r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sz="half" idx="2"/>
          </p:nvPr>
        </p:nvSpPr>
        <p:spPr>
          <a:xfrm>
            <a:off x="898133" y="2133600"/>
            <a:ext cx="4040188" cy="3951288"/>
          </a:xfrm>
        </p:spPr>
        <p:txBody>
          <a:bodyPr/>
          <a:lstStyle/>
          <a:p>
            <a:pPr lvl="1"/>
            <a:r>
              <a:rPr lang="en-US" sz="2400" dirty="0"/>
              <a:t>Covariate</a:t>
            </a:r>
          </a:p>
          <a:p>
            <a:pPr lvl="1"/>
            <a:r>
              <a:rPr lang="en-US" sz="2400" dirty="0"/>
              <a:t>Predictor variable</a:t>
            </a:r>
          </a:p>
          <a:p>
            <a:pPr lvl="1"/>
            <a:r>
              <a:rPr lang="en-US" sz="2400" dirty="0" smtClean="0"/>
              <a:t>Independent variable</a:t>
            </a:r>
          </a:p>
          <a:p>
            <a:pPr lvl="1"/>
            <a:r>
              <a:rPr lang="en-US" sz="2400" dirty="0" smtClean="0"/>
              <a:t>Explanatory variable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ontrol variable</a:t>
            </a:r>
          </a:p>
          <a:p>
            <a:pPr lvl="1"/>
            <a:r>
              <a:rPr lang="en-US" sz="2400" dirty="0" smtClean="0"/>
              <a:t>Typically a raster</a:t>
            </a:r>
          </a:p>
          <a:p>
            <a:pPr lvl="1"/>
            <a:r>
              <a:rPr lang="en-US" sz="2400" dirty="0" smtClean="0"/>
              <a:t>Examples:</a:t>
            </a:r>
          </a:p>
          <a:p>
            <a:pPr lvl="2"/>
            <a:r>
              <a:rPr lang="en-US" sz="2000" dirty="0" smtClean="0"/>
              <a:t>Temperature, aspect, SST, precipitation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5257800" y="1371600"/>
            <a:ext cx="3869933" cy="762000"/>
          </a:xfrm>
        </p:spPr>
        <p:txBody>
          <a:bodyPr/>
          <a:lstStyle/>
          <a:p>
            <a:r>
              <a:rPr lang="en-US" dirty="0"/>
              <a:t>Vertical axis: What we are trying to </a:t>
            </a:r>
            <a:r>
              <a:rPr lang="en-US" dirty="0" smtClean="0"/>
              <a:t>predict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085958" y="2133600"/>
            <a:ext cx="4041775" cy="3951288"/>
          </a:xfrm>
        </p:spPr>
        <p:txBody>
          <a:bodyPr/>
          <a:lstStyle/>
          <a:p>
            <a:pPr lvl="1"/>
            <a:r>
              <a:rPr lang="en-US" sz="2400" dirty="0"/>
              <a:t>Response variable</a:t>
            </a:r>
          </a:p>
          <a:p>
            <a:pPr lvl="1"/>
            <a:r>
              <a:rPr lang="en-US" sz="2400" dirty="0"/>
              <a:t>Measured value</a:t>
            </a:r>
          </a:p>
          <a:p>
            <a:pPr lvl="1"/>
            <a:r>
              <a:rPr lang="en-US" sz="2400" dirty="0" smtClean="0"/>
              <a:t>Dependent variable</a:t>
            </a:r>
          </a:p>
          <a:p>
            <a:pPr lvl="1"/>
            <a:r>
              <a:rPr lang="en-US" sz="2400" dirty="0" smtClean="0"/>
              <a:t>Explained</a:t>
            </a:r>
            <a:endParaRPr lang="en-US" sz="2400" dirty="0"/>
          </a:p>
          <a:p>
            <a:pPr lvl="1"/>
            <a:r>
              <a:rPr lang="en-US" sz="2400" dirty="0" smtClean="0"/>
              <a:t>Outcome</a:t>
            </a:r>
          </a:p>
          <a:p>
            <a:pPr lvl="1"/>
            <a:r>
              <a:rPr lang="en-US" sz="2400" dirty="0" smtClean="0"/>
              <a:t>Typically an attribute of points</a:t>
            </a:r>
            <a:endParaRPr lang="en-US" sz="2400" dirty="0"/>
          </a:p>
          <a:p>
            <a:pPr lvl="1"/>
            <a:r>
              <a:rPr lang="en-US" sz="2400" dirty="0"/>
              <a:t>Examples:</a:t>
            </a:r>
          </a:p>
          <a:p>
            <a:pPr lvl="2"/>
            <a:r>
              <a:rPr lang="en-US" sz="2000" dirty="0"/>
              <a:t>Height, abundance, percent, diversity, 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Model – the specific algorithm that predicts our dependent variable values</a:t>
            </a:r>
          </a:p>
          <a:p>
            <a:r>
              <a:rPr lang="en-US" dirty="0"/>
              <a:t>Parameters – the values in the model we estimate (i.e. a/b, m/b for linear regression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Aka, </a:t>
            </a:r>
            <a:r>
              <a:rPr lang="en-US" dirty="0" smtClean="0"/>
              <a:t>coefficients or “estimated parameters”</a:t>
            </a:r>
            <a:endParaRPr lang="en-US" dirty="0"/>
          </a:p>
          <a:p>
            <a:r>
              <a:rPr lang="en-US" dirty="0" smtClean="0"/>
              <a:t>Performance measures – show how well the model fits the data</a:t>
            </a:r>
          </a:p>
          <a:p>
            <a:pPr lvl="1"/>
            <a:r>
              <a:rPr lang="en-US" dirty="0" smtClean="0"/>
              <a:t>Aka, descriptive stats</a:t>
            </a:r>
          </a:p>
        </p:txBody>
      </p:sp>
    </p:spTree>
    <p:extLst>
      <p:ext uri="{BB962C8B-B14F-4D97-AF65-F5344CB8AC3E}">
        <p14:creationId xmlns:p14="http://schemas.microsoft.com/office/powerpoint/2010/main" val="12217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Estimation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Excel spreadsheet</a:t>
            </a:r>
          </a:p>
          <a:p>
            <a:r>
              <a:rPr lang="en-US" smtClean="0"/>
              <a:t>X, Y columns</a:t>
            </a:r>
          </a:p>
          <a:p>
            <a:r>
              <a:rPr lang="en-US" smtClean="0"/>
              <a:t>Add “trend line”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2552700"/>
            <a:ext cx="4746625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Linear Regression: Assumptions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8066088" cy="5715000"/>
          </a:xfrm>
        </p:spPr>
        <p:txBody>
          <a:bodyPr/>
          <a:lstStyle/>
          <a:p>
            <a:r>
              <a:rPr lang="en-US" dirty="0" smtClean="0"/>
              <a:t>Predictors are error free</a:t>
            </a:r>
          </a:p>
          <a:p>
            <a:r>
              <a:rPr lang="en-US" dirty="0" smtClean="0"/>
              <a:t>Linearity of response to predictors</a:t>
            </a:r>
          </a:p>
          <a:p>
            <a:r>
              <a:rPr lang="en-US" dirty="0" smtClean="0"/>
              <a:t>Constant variance within and for all predictors (homoscedasticity)</a:t>
            </a:r>
          </a:p>
          <a:p>
            <a:r>
              <a:rPr lang="en-US" dirty="0" smtClean="0"/>
              <a:t>Independence of errors</a:t>
            </a:r>
          </a:p>
          <a:p>
            <a:r>
              <a:rPr lang="en-US" dirty="0" smtClean="0"/>
              <a:t>Lack of multi-</a:t>
            </a:r>
            <a:r>
              <a:rPr lang="en-US" dirty="0" err="1" smtClean="0"/>
              <a:t>colinearity</a:t>
            </a:r>
            <a:endParaRPr lang="en-US" dirty="0" smtClean="0"/>
          </a:p>
          <a:p>
            <a:r>
              <a:rPr lang="en-US" dirty="0" smtClean="0"/>
              <a:t>Also:</a:t>
            </a:r>
          </a:p>
          <a:p>
            <a:pPr lvl="1"/>
            <a:r>
              <a:rPr lang="en-US" dirty="0" smtClean="0"/>
              <a:t>All points are equally important</a:t>
            </a:r>
          </a:p>
          <a:p>
            <a:pPr lvl="1"/>
            <a:r>
              <a:rPr lang="en-US" dirty="0" smtClean="0"/>
              <a:t>Residuals are normally distributed (or close).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Linear Regression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2552700"/>
            <a:ext cx="4746625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3000" y="1066800"/>
            <a:ext cx="3124200" cy="52322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3000" y="1752600"/>
            <a:ext cx="3911776" cy="461665"/>
          </a:xfrm>
          <a:prstGeom prst="rect">
            <a:avLst/>
          </a:prstGeom>
          <a:blipFill rotWithShape="1">
            <a:blip r:embed="rId4"/>
            <a:stretch>
              <a:fillRect l="-1404" b="-20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Distribution</a:t>
            </a:r>
          </a:p>
        </p:txBody>
      </p:sp>
      <p:pic>
        <p:nvPicPr>
          <p:cNvPr id="10243" name="Picture 5" descr="http://upload.wikimedia.org/wikipedia/commons/thumb/8/8c/Standard_deviation_diagram.svg/1000px-Standard_deviation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807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0" y="5257799"/>
            <a:ext cx="1752600" cy="461665"/>
          </a:xfrm>
          <a:prstGeom prst="rect">
            <a:avLst/>
          </a:prstGeom>
          <a:blipFill rotWithShape="1">
            <a:blip r:embed="rId3"/>
            <a:stretch>
              <a:fillRect b="-1052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2600" y="5943600"/>
            <a:ext cx="2086661" cy="46166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50126" y="232385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To positive infinity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234625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negative</a:t>
            </a:r>
          </a:p>
          <a:p>
            <a:r>
              <a:rPr lang="en-US" dirty="0" smtClean="0"/>
              <a:t>infinity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9804</TotalTime>
  <Words>786</Words>
  <Application>Microsoft Office PowerPoint</Application>
  <PresentationFormat>On-screen Show (4:3)</PresentationFormat>
  <Paragraphs>205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Arial</vt:lpstr>
      <vt:lpstr>Default Design</vt:lpstr>
      <vt:lpstr>Why Model?</vt:lpstr>
      <vt:lpstr>Linear Regression</vt:lpstr>
      <vt:lpstr>Modeling Process</vt:lpstr>
      <vt:lpstr>Definitions</vt:lpstr>
      <vt:lpstr>Definitions</vt:lpstr>
      <vt:lpstr>Parameter Estimation</vt:lpstr>
      <vt:lpstr>Linear Regression: Assumptions</vt:lpstr>
      <vt:lpstr>Multiple Linear Regression</vt:lpstr>
      <vt:lpstr>Normal Distribution</vt:lpstr>
      <vt:lpstr>Linear Data Fitted w/Linear Model</vt:lpstr>
      <vt:lpstr>Non-Linear Data Fitted with a Linear Model</vt:lpstr>
      <vt:lpstr>Homoscedasticity</vt:lpstr>
      <vt:lpstr>Ordinary Least Squares</vt:lpstr>
      <vt:lpstr>Linear Regression</vt:lpstr>
      <vt:lpstr>Parameter Estimation</vt:lpstr>
      <vt:lpstr>Evaluate the Model</vt:lpstr>
      <vt:lpstr>“Goodness of fit”</vt:lpstr>
      <vt:lpstr> </vt:lpstr>
      <vt:lpstr> </vt:lpstr>
      <vt:lpstr>Good Model?</vt:lpstr>
      <vt:lpstr>Two Approaches</vt:lpstr>
      <vt:lpstr>Significance (p-value)</vt:lpstr>
      <vt:lpstr>Confidence Intervals</vt:lpstr>
      <vt:lpstr>Model Evaluation</vt:lpstr>
      <vt:lpstr>Model Evaluation?</vt:lpstr>
      <vt:lpstr>Robust models</vt:lpstr>
      <vt:lpstr>Modeling Process II</vt:lpstr>
      <vt:lpstr>Three Model Components</vt:lpstr>
      <vt:lpstr>First Law of Geography</vt:lpstr>
      <vt:lpstr>Measures of Auto-Correlation</vt:lpstr>
      <vt:lpstr>Patches of Aspen</vt:lpstr>
      <vt:lpstr>Process of Correlation Modeling</vt:lpstr>
      <vt:lpstr>Research Papers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148</cp:revision>
  <dcterms:created xsi:type="dcterms:W3CDTF">2008-05-04T17:53:48Z</dcterms:created>
  <dcterms:modified xsi:type="dcterms:W3CDTF">2019-01-27T18:29:31Z</dcterms:modified>
</cp:coreProperties>
</file>